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0" r:id="rId2"/>
    <p:sldId id="423" r:id="rId3"/>
    <p:sldId id="406" r:id="rId4"/>
    <p:sldId id="407" r:id="rId5"/>
    <p:sldId id="408" r:id="rId6"/>
    <p:sldId id="409" r:id="rId7"/>
    <p:sldId id="411" r:id="rId8"/>
    <p:sldId id="413" r:id="rId9"/>
    <p:sldId id="405" r:id="rId10"/>
    <p:sldId id="389" r:id="rId11"/>
    <p:sldId id="424" r:id="rId12"/>
    <p:sldId id="425" r:id="rId13"/>
    <p:sldId id="419" r:id="rId14"/>
    <p:sldId id="422" r:id="rId15"/>
    <p:sldId id="427" r:id="rId16"/>
    <p:sldId id="381" r:id="rId17"/>
  </p:sldIdLst>
  <p:sldSz cx="9144000" cy="6858000" type="screen4x3"/>
  <p:notesSz cx="6797675" cy="9928225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6600"/>
    <a:srgbClr val="800000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70" autoAdjust="0"/>
  </p:normalViewPr>
  <p:slideViewPr>
    <p:cSldViewPr>
      <p:cViewPr>
        <p:scale>
          <a:sx n="70" d="100"/>
          <a:sy n="70" d="100"/>
        </p:scale>
        <p:origin x="-744" y="-42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PT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509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509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65376D-1A30-406A-8801-E10E90A4868C}" type="slidenum">
              <a:rPr lang="pt-PT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t-PT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864A6CE-C8D2-4C99-AA4E-0E987FC2625C}" type="datetime1">
              <a:rPr lang="pt-PT"/>
              <a:pPr/>
              <a:t>17-04-2016</a:t>
            </a:fld>
            <a:endParaRPr lang="pt-P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070"/>
            <a:ext cx="5438140" cy="446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509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t-PT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509"/>
            <a:ext cx="2945659" cy="49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7ADB8B4-FA62-4CCA-93E3-702C17478CCE}" type="slidenum">
              <a:rPr lang="pt-PT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B8B4-FA62-4CCA-93E3-702C17478CCE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B8B4-FA62-4CCA-93E3-702C17478CCE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C3BF3C-58F1-41B2-9DB4-A52ED6B3CED4}" type="slidenum">
              <a:rPr lang="pt-PT" smtClean="0"/>
              <a:pPr>
                <a:defRPr/>
              </a:pPr>
              <a:t>13</a:t>
            </a:fld>
            <a:endParaRPr lang="pt-P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C3BF3C-58F1-41B2-9DB4-A52ED6B3CED4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E0287-9642-4AD3-8686-D950AD426D37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FF90F-E3D5-418C-BB45-2D98C499DC34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48FE4-5C1F-447F-BA8E-1EEDA6536C15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036D-D750-4F6E-8B00-EF4278C7CA09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9254C-220F-411F-8D03-B583C5BC2D2B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9539E-B621-4D69-84FC-BA78F0C0B040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D4C4F-FA6E-4793-96DC-7A5605187654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040F4-111B-4D09-8905-C20FB07BFBD2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74BDE-877B-4393-83A1-0B57D538A18A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180B0-22F0-4445-865A-D83D1D6C77DB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E8665-B601-4445-9088-B9DF132FC01F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430FCF-10F0-4A78-8E11-C90D8A92941D}" type="slidenum">
              <a:rPr lang="pt-PT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3es.p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3es.pt/sites/default/files/ESTUDO_SIGQ_P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268412"/>
            <a:ext cx="7772400" cy="4536852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>AUDITORIA DE SISTEMAS INTERNOS</a:t>
            </a:r>
            <a:b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>DE GARANTIA DA QUALIDADE</a:t>
            </a:r>
            <a:b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/>
            </a:r>
            <a:b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/>
            </a:r>
            <a:b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>Enquadramento, princípios e objetivos</a:t>
            </a:r>
            <a:r>
              <a:rPr lang="pt-PT" sz="2400" b="1" dirty="0" smtClean="0">
                <a:ea typeface="ＭＳ Ｐゴシック" pitchFamily="-107" charset="-128"/>
              </a:rPr>
              <a:t/>
            </a:r>
            <a:br>
              <a:rPr lang="pt-PT" sz="2400" b="1" dirty="0" smtClean="0">
                <a:ea typeface="ＭＳ Ｐゴシック" pitchFamily="-107" charset="-128"/>
              </a:rPr>
            </a:br>
            <a:r>
              <a:rPr lang="pt-PT" sz="2400" b="1" dirty="0" smtClean="0">
                <a:ea typeface="ＭＳ Ｐゴシック" pitchFamily="-107" charset="-128"/>
              </a:rPr>
              <a:t/>
            </a:r>
            <a:br>
              <a:rPr lang="pt-PT" sz="2400" b="1" dirty="0" smtClean="0">
                <a:ea typeface="ＭＳ Ｐゴシック" pitchFamily="-107" charset="-128"/>
              </a:rPr>
            </a:br>
            <a:r>
              <a:rPr lang="pt-PT" sz="2400" b="1" dirty="0" smtClean="0">
                <a:ea typeface="ＭＳ Ｐゴシック" pitchFamily="-107" charset="-128"/>
              </a:rPr>
              <a:t/>
            </a:r>
            <a:br>
              <a:rPr lang="pt-PT" sz="2400" b="1" dirty="0" smtClean="0">
                <a:ea typeface="ＭＳ Ｐゴシック" pitchFamily="-107" charset="-128"/>
              </a:rPr>
            </a:br>
            <a:r>
              <a:rPr lang="pt-PT" sz="2400" b="1" dirty="0" smtClean="0">
                <a:ea typeface="ＭＳ Ｐゴシック" pitchFamily="-107" charset="-128"/>
              </a:rPr>
              <a:t/>
            </a:r>
            <a:br>
              <a:rPr lang="pt-PT" sz="2400" b="1" dirty="0" smtClean="0">
                <a:ea typeface="ＭＳ Ｐゴシック" pitchFamily="-107" charset="-128"/>
              </a:rPr>
            </a:br>
            <a:r>
              <a:rPr lang="pt-PT" sz="2200" b="1" dirty="0" smtClean="0">
                <a:ea typeface="ＭＳ Ｐゴシック" pitchFamily="-107" charset="-128"/>
              </a:rPr>
              <a:t>Escola Superior de Hotelaria e Turismo</a:t>
            </a:r>
            <a:br>
              <a:rPr lang="pt-PT" sz="2200" b="1" dirty="0" smtClean="0">
                <a:ea typeface="ＭＳ Ｐゴシック" pitchFamily="-107" charset="-128"/>
              </a:rPr>
            </a:br>
            <a:r>
              <a:rPr lang="pt-PT" sz="2400" b="1" dirty="0" smtClean="0">
                <a:ea typeface="ＭＳ Ｐゴシック" pitchFamily="-107" charset="-128"/>
              </a:rPr>
              <a:t/>
            </a:r>
            <a:br>
              <a:rPr lang="pt-PT" sz="2400" b="1" dirty="0" smtClean="0">
                <a:ea typeface="ＭＳ Ｐゴシック" pitchFamily="-107" charset="-128"/>
              </a:rPr>
            </a:br>
            <a:r>
              <a:rPr lang="pt-PT" sz="1800" b="1" dirty="0" smtClean="0">
                <a:ea typeface="ＭＳ Ｐゴシック" pitchFamily="-107" charset="-128"/>
              </a:rPr>
              <a:t> </a:t>
            </a:r>
            <a:r>
              <a:rPr lang="pt-PT" sz="2000" b="1" dirty="0" smtClean="0">
                <a:ea typeface="ＭＳ Ｐゴシック" pitchFamily="-107" charset="-128"/>
              </a:rPr>
              <a:t>Estoril</a:t>
            </a:r>
            <a:r>
              <a:rPr lang="pt-PT" sz="1600" b="1" dirty="0" smtClean="0">
                <a:ea typeface="ＭＳ Ｐゴシック" pitchFamily="-107" charset="-128"/>
              </a:rPr>
              <a:t/>
            </a:r>
            <a:br>
              <a:rPr lang="pt-PT" sz="1600" b="1" dirty="0" smtClean="0">
                <a:ea typeface="ＭＳ Ｐゴシック" pitchFamily="-107" charset="-128"/>
              </a:rPr>
            </a:br>
            <a:r>
              <a:rPr lang="pt-PT" sz="1600" b="1" dirty="0" smtClean="0">
                <a:ea typeface="ＭＳ Ｐゴシック" pitchFamily="-107" charset="-128"/>
              </a:rPr>
              <a:t/>
            </a:r>
            <a:br>
              <a:rPr lang="pt-PT" sz="1600" b="1" dirty="0" smtClean="0">
                <a:ea typeface="ＭＳ Ｐゴシック" pitchFamily="-107" charset="-128"/>
              </a:rPr>
            </a:br>
            <a:r>
              <a:rPr lang="pt-PT" sz="1600" b="1" dirty="0" smtClean="0">
                <a:ea typeface="ＭＳ Ｐゴシック" pitchFamily="-107" charset="-128"/>
              </a:rPr>
              <a:t>19 de abril de 2016</a:t>
            </a: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900113" y="6237288"/>
            <a:ext cx="7200900" cy="0"/>
          </a:xfrm>
          <a:prstGeom prst="line">
            <a:avLst/>
          </a:prstGeom>
          <a:noFill/>
          <a:ln w="1587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476375" y="5732041"/>
            <a:ext cx="6400800" cy="649287"/>
          </a:xfrm>
          <a:noFill/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pt-PT" sz="1400" dirty="0" smtClean="0">
              <a:solidFill>
                <a:srgbClr val="CC6600"/>
              </a:solidFill>
              <a:ea typeface="ＭＳ Ｐゴシック" pitchFamily="-107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pt-PT" sz="1400" b="1" dirty="0" smtClean="0">
                <a:solidFill>
                  <a:srgbClr val="CC6600"/>
                </a:solidFill>
                <a:ea typeface="ＭＳ Ｐゴシック" pitchFamily="-107" charset="-128"/>
              </a:rPr>
              <a:t>A3ES</a:t>
            </a:r>
            <a:endParaRPr lang="pt-PT" sz="1400" b="1" dirty="0" smtClean="0">
              <a:solidFill>
                <a:srgbClr val="FF0000"/>
              </a:solidFill>
              <a:ea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720080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charset="-128"/>
              </a:rPr>
              <a:t>Modelo de Auditoria da A3ES</a:t>
            </a:r>
            <a:endParaRPr lang="pt-PT" sz="2400" b="1" dirty="0" smtClean="0">
              <a:ea typeface="ＭＳ Ｐゴシック" pitchFamily="-107" charset="-128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7544" y="1916832"/>
            <a:ext cx="82296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SzPct val="95000"/>
              <a:buFont typeface="Wingdings" pitchFamily="-107" charset="2"/>
              <a:buChar char="Ø"/>
            </a:pPr>
            <a:r>
              <a:rPr lang="pt-PT" sz="2400" b="1" dirty="0" smtClean="0"/>
              <a:t>Princípios orientadores</a:t>
            </a:r>
            <a:endParaRPr lang="pt-PT" sz="2400" b="1" dirty="0"/>
          </a:p>
          <a:p>
            <a:pPr marL="742950" lvl="1" indent="-285750">
              <a:lnSpc>
                <a:spcPct val="110000"/>
              </a:lnSpc>
              <a:spcBef>
                <a:spcPct val="60000"/>
              </a:spcBef>
              <a:spcAft>
                <a:spcPts val="600"/>
              </a:spcAft>
              <a:buSzPct val="95000"/>
              <a:buFontTx/>
              <a:buChar char="•"/>
              <a:defRPr/>
            </a:pPr>
            <a:r>
              <a:rPr lang="pt-PT" sz="2000" b="1" dirty="0" smtClean="0"/>
              <a:t>Respeito pela autonomia institucional</a:t>
            </a:r>
          </a:p>
          <a:p>
            <a:pPr marL="742950" lvl="1" indent="-285750">
              <a:lnSpc>
                <a:spcPct val="110000"/>
              </a:lnSpc>
              <a:spcBef>
                <a:spcPct val="60000"/>
              </a:spcBef>
              <a:spcAft>
                <a:spcPts val="600"/>
              </a:spcAft>
              <a:buSzPct val="95000"/>
              <a:buFontTx/>
              <a:buChar char="•"/>
              <a:defRPr/>
            </a:pPr>
            <a:r>
              <a:rPr lang="pt-PT" sz="2000" b="1" dirty="0" smtClean="0"/>
              <a:t>Papel formativo do processo de auditoria </a:t>
            </a:r>
            <a:r>
              <a:rPr lang="pt-PT" b="1" dirty="0" smtClean="0"/>
              <a:t>(apoio às IES no desenvolvimento dos seus SIGQ)</a:t>
            </a:r>
            <a:endParaRPr lang="pt-PT" sz="2000" b="1" dirty="0" smtClean="0"/>
          </a:p>
          <a:p>
            <a:pPr marL="742950" lvl="1" indent="-285750">
              <a:lnSpc>
                <a:spcPct val="110000"/>
              </a:lnSpc>
              <a:spcBef>
                <a:spcPct val="60000"/>
              </a:spcBef>
              <a:spcAft>
                <a:spcPts val="600"/>
              </a:spcAft>
              <a:buSzPct val="95000"/>
              <a:buFontTx/>
              <a:buChar char="•"/>
              <a:defRPr/>
            </a:pPr>
            <a:r>
              <a:rPr lang="pt-PT" sz="2000" b="1" dirty="0" smtClean="0"/>
              <a:t>Envolvimento das partes interessadas</a:t>
            </a:r>
          </a:p>
          <a:p>
            <a:pPr marL="742950" lvl="1" indent="-285750">
              <a:lnSpc>
                <a:spcPct val="110000"/>
              </a:lnSpc>
              <a:spcBef>
                <a:spcPct val="60000"/>
              </a:spcBef>
              <a:spcAft>
                <a:spcPts val="600"/>
              </a:spcAft>
              <a:buSzPct val="95000"/>
              <a:buFontTx/>
              <a:buChar char="•"/>
              <a:defRPr/>
            </a:pPr>
            <a:r>
              <a:rPr lang="pt-PT" sz="2000" b="1" dirty="0" smtClean="0"/>
              <a:t>Preocupação com o aligeiramento da carga burocrática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720080"/>
          </a:xfrm>
        </p:spPr>
        <p:txBody>
          <a:bodyPr/>
          <a:lstStyle/>
          <a:p>
            <a:pPr eaLnBrk="1" hangingPunct="1"/>
            <a:r>
              <a:rPr lang="pt-PT" sz="2400" b="1" dirty="0" smtClean="0">
                <a:solidFill>
                  <a:srgbClr val="800000"/>
                </a:solidFill>
                <a:ea typeface="ＭＳ Ｐゴシック" pitchFamily="-107" charset="-128"/>
              </a:rPr>
              <a:t>Âmbito e Objetivos</a:t>
            </a:r>
            <a:endParaRPr lang="pt-PT" sz="2400" b="1" dirty="0" smtClean="0">
              <a:ea typeface="ＭＳ Ｐゴシック" pitchFamily="-107" charset="-128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7544" y="1412776"/>
            <a:ext cx="82296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SzPct val="95000"/>
              <a:buFont typeface="Wingdings" pitchFamily="-107" charset="2"/>
              <a:buChar char="Ø"/>
            </a:pPr>
            <a:r>
              <a:rPr lang="pt-PT" sz="2400" b="1" dirty="0" smtClean="0"/>
              <a:t>Objetivos do processo de auditoria</a:t>
            </a:r>
            <a:endParaRPr lang="pt-PT" sz="2400" b="1" dirty="0"/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95000"/>
              <a:buFontTx/>
              <a:buChar char="•"/>
            </a:pPr>
            <a:r>
              <a:rPr lang="pt-PT" sz="2000" b="1" dirty="0" smtClean="0"/>
              <a:t>Analisar a </a:t>
            </a:r>
            <a:r>
              <a:rPr lang="pt-PT" sz="2000" b="1" dirty="0" smtClean="0">
                <a:solidFill>
                  <a:srgbClr val="C00000"/>
                </a:solidFill>
                <a:latin typeface="Arial"/>
                <a:ea typeface="ＭＳ Ｐゴシック"/>
              </a:rPr>
              <a:t>estratégia institucional para a qualidade </a:t>
            </a:r>
            <a:r>
              <a:rPr lang="pt-PT" sz="2000" b="1" dirty="0" smtClean="0"/>
              <a:t>– </a:t>
            </a:r>
            <a:r>
              <a:rPr lang="pt-PT" b="1" dirty="0" smtClean="0"/>
              <a:t>analisar se a política para a qualidade está bem definida e documentada e contempla a definição de:</a:t>
            </a:r>
            <a:endParaRPr lang="pt-PT" sz="2000" b="1" dirty="0" smtClean="0"/>
          </a:p>
          <a:p>
            <a:pPr marL="1077913" lvl="1" indent="-627063" defTabSz="11604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95000"/>
              <a:tabLst>
                <a:tab pos="723900" algn="l"/>
              </a:tabLst>
            </a:pPr>
            <a:r>
              <a:rPr lang="pt-PT" b="1" dirty="0" smtClean="0"/>
              <a:t>	-	Objetivos de qualidade</a:t>
            </a:r>
          </a:p>
          <a:p>
            <a:pPr marL="1077913" lvl="1" indent="-627063" defTabSz="1160463"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  <a:buSzPct val="95000"/>
              <a:tabLst>
                <a:tab pos="723900" algn="l"/>
              </a:tabLst>
            </a:pPr>
            <a:r>
              <a:rPr lang="pt-PT" b="1" dirty="0" smtClean="0"/>
              <a:t>	-	Funções, atores e responsabilidades associadas ao SIGQ</a:t>
            </a:r>
            <a:endParaRPr lang="pt-PT" b="1" dirty="0"/>
          </a:p>
          <a:p>
            <a:pPr marL="742950" lvl="1" indent="-285750">
              <a:lnSpc>
                <a:spcPct val="110000"/>
              </a:lnSpc>
              <a:spcBef>
                <a:spcPct val="25000"/>
              </a:spcBef>
              <a:spcAft>
                <a:spcPts val="1800"/>
              </a:spcAft>
              <a:buSzPct val="95000"/>
              <a:buFontTx/>
              <a:buChar char="•"/>
            </a:pPr>
            <a:r>
              <a:rPr lang="pt-PT" sz="2000" b="1" dirty="0" smtClean="0"/>
              <a:t>Avaliar os </a:t>
            </a:r>
            <a:r>
              <a:rPr lang="pt-PT" sz="2000" b="1" dirty="0" smtClean="0">
                <a:solidFill>
                  <a:srgbClr val="C00000"/>
                </a:solidFill>
              </a:rPr>
              <a:t>processos e procedimentos </a:t>
            </a:r>
            <a:r>
              <a:rPr lang="pt-PT" sz="2000" b="1" dirty="0" smtClean="0"/>
              <a:t>de garantia interna da qualidade</a:t>
            </a:r>
          </a:p>
          <a:p>
            <a:pPr marL="742950" lvl="1" indent="-285750">
              <a:lnSpc>
                <a:spcPct val="110000"/>
              </a:lnSpc>
              <a:spcBef>
                <a:spcPct val="25000"/>
              </a:spcBef>
              <a:spcAft>
                <a:spcPts val="600"/>
              </a:spcAft>
              <a:buSzPct val="95000"/>
              <a:buFontTx/>
              <a:buChar char="•"/>
            </a:pPr>
            <a:r>
              <a:rPr lang="pt-PT" sz="2000" b="1" dirty="0" smtClean="0"/>
              <a:t>Avaliar a </a:t>
            </a:r>
            <a:r>
              <a:rPr lang="pt-PT" sz="2000" b="1" dirty="0" smtClean="0">
                <a:solidFill>
                  <a:srgbClr val="C00000"/>
                </a:solidFill>
              </a:rPr>
              <a:t>eficácia</a:t>
            </a:r>
            <a:r>
              <a:rPr lang="pt-PT" sz="2000" b="1" dirty="0" smtClean="0"/>
              <a:t> do SIGQ</a:t>
            </a:r>
          </a:p>
          <a:p>
            <a:pPr marL="1077913" lvl="1" indent="-627063" defTabSz="11604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95000"/>
              <a:tabLst>
                <a:tab pos="723900" algn="l"/>
              </a:tabLst>
            </a:pPr>
            <a:r>
              <a:rPr lang="pt-PT" b="1" dirty="0" smtClean="0"/>
              <a:t>	</a:t>
            </a:r>
            <a:r>
              <a:rPr lang="pt-PT" b="1" dirty="0" smtClean="0">
                <a:sym typeface="Wingdings" pitchFamily="2" charset="2"/>
              </a:rPr>
              <a:t></a:t>
            </a:r>
            <a:r>
              <a:rPr lang="pt-PT" b="1" dirty="0" smtClean="0"/>
              <a:t>	Apreciação de evidências</a:t>
            </a:r>
          </a:p>
          <a:p>
            <a:pPr marL="342900" indent="-342900">
              <a:lnSpc>
                <a:spcPct val="90000"/>
              </a:lnSpc>
              <a:spcBef>
                <a:spcPct val="75000"/>
              </a:spcBef>
              <a:buSzPct val="95000"/>
            </a:pPr>
            <a:endParaRPr lang="pt-P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352928" cy="4104456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4200"/>
              </a:spcBef>
              <a:buSzPct val="95000"/>
              <a:buFont typeface="Wingdings" pitchFamily="-107" charset="2"/>
              <a:buChar char="Ø"/>
            </a:pPr>
            <a:r>
              <a:rPr lang="pt-PT" sz="2400" b="1" dirty="0" smtClean="0"/>
              <a:t>Aliviar o peso burocrático do sistema</a:t>
            </a:r>
          </a:p>
          <a:p>
            <a:pPr marL="982663" lvl="1" indent="-531813">
              <a:lnSpc>
                <a:spcPct val="120000"/>
              </a:lnSpc>
              <a:spcBef>
                <a:spcPts val="1200"/>
              </a:spcBef>
              <a:buSzPct val="95000"/>
              <a:buNone/>
              <a:tabLst>
                <a:tab pos="8248650" algn="l"/>
              </a:tabLst>
            </a:pPr>
            <a:endParaRPr lang="pt-PT" sz="2000" dirty="0" smtClean="0">
              <a:sym typeface="Wingdings" pitchFamily="2" charset="2"/>
            </a:endParaRPr>
          </a:p>
          <a:p>
            <a:pPr marL="531813" lvl="1" indent="0">
              <a:lnSpc>
                <a:spcPct val="120000"/>
              </a:lnSpc>
              <a:spcBef>
                <a:spcPts val="1200"/>
              </a:spcBef>
              <a:buSzPct val="95000"/>
              <a:buNone/>
              <a:tabLst>
                <a:tab pos="8248650" algn="l"/>
              </a:tabLst>
            </a:pPr>
            <a:r>
              <a:rPr lang="en-GB" sz="2400" i="1" dirty="0" smtClean="0"/>
              <a:t>The quest for the Holy Grail of </a:t>
            </a: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optimum quality assurance </a:t>
            </a:r>
            <a:r>
              <a:rPr lang="en-GB" sz="2400" i="1" dirty="0" smtClean="0"/>
              <a:t>is more about </a:t>
            </a:r>
            <a:r>
              <a:rPr lang="en-GB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  systems </a:t>
            </a:r>
            <a:r>
              <a:rPr lang="en-GB" sz="2400" i="1" dirty="0" smtClean="0"/>
              <a:t>than about </a:t>
            </a: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ones </a:t>
            </a:r>
            <a:r>
              <a:rPr lang="en-GB" sz="2000" dirty="0" smtClean="0">
                <a:solidFill>
                  <a:srgbClr val="CC6600"/>
                </a:solidFill>
              </a:rPr>
              <a:t>(</a:t>
            </a:r>
            <a:r>
              <a:rPr lang="en-GB" sz="2000" dirty="0" err="1" smtClean="0">
                <a:solidFill>
                  <a:srgbClr val="CC6600"/>
                </a:solidFill>
              </a:rPr>
              <a:t>Ko</a:t>
            </a:r>
            <a:r>
              <a:rPr lang="en-GB" sz="2000" dirty="0" smtClean="0">
                <a:solidFill>
                  <a:srgbClr val="CC6600"/>
                </a:solidFill>
              </a:rPr>
              <a:t> Scheele)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589483" y="404664"/>
            <a:ext cx="7654925" cy="503237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pitchFamily="34" charset="-128"/>
              </a:rPr>
              <a:t>Burocracia ou Melhoria Contínua?</a:t>
            </a:r>
            <a:endParaRPr lang="pt-PT" sz="2400" b="1" u="sng" dirty="0" smtClean="0">
              <a:solidFill>
                <a:srgbClr val="8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412776"/>
            <a:ext cx="8229600" cy="5616624"/>
          </a:xfrm>
        </p:spPr>
        <p:txBody>
          <a:bodyPr/>
          <a:lstStyle/>
          <a:p>
            <a:pPr marL="352425" defTabSz="866775" eaLnBrk="1" hangingPunct="1">
              <a:lnSpc>
                <a:spcPct val="80000"/>
              </a:lnSpc>
              <a:spcBef>
                <a:spcPct val="75000"/>
              </a:spcBef>
              <a:buSzPct val="95000"/>
              <a:buFont typeface="Wingdings" pitchFamily="2" charset="2"/>
              <a:buChar char="Ø"/>
              <a:tabLst>
                <a:tab pos="722313" algn="l"/>
              </a:tabLst>
              <a:defRPr/>
            </a:pPr>
            <a:r>
              <a:rPr lang="pt-P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Acompanhamento e monitorização</a:t>
            </a:r>
            <a:endParaRPr lang="pt-PT" sz="2000" b="1" dirty="0" smtClean="0">
              <a:solidFill>
                <a:srgbClr val="0000FF"/>
              </a:solidFill>
              <a:ea typeface="ＭＳ Ｐゴシック" pitchFamily="34" charset="-128"/>
            </a:endParaRP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900"/>
              </a:spcBef>
              <a:buSzPct val="95000"/>
              <a:buNone/>
              <a:tabLst>
                <a:tab pos="722313" algn="l"/>
              </a:tabLst>
              <a:defRPr/>
            </a:pP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•</a:t>
            </a: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	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Tão leve quanto possível </a:t>
            </a:r>
            <a:r>
              <a:rPr lang="pt-PT" sz="16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(nomeadamente quanto à carga documental)</a:t>
            </a:r>
            <a:endParaRPr lang="pt-PT" sz="1600" b="1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900"/>
              </a:spcBef>
              <a:buSzPct val="95000"/>
              <a:buFontTx/>
              <a:buNone/>
              <a:tabLst>
                <a:tab pos="722313" algn="l"/>
              </a:tabLst>
              <a:defRPr/>
            </a:pP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•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 	Suficientemente abrangente e capaz de detetar</a:t>
            </a: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600"/>
              </a:spcBef>
              <a:buSzPct val="95000"/>
              <a:buFontTx/>
              <a:buNone/>
              <a:tabLst>
                <a:tab pos="900113" algn="l"/>
              </a:tabLst>
              <a:defRPr/>
            </a:pP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	 	• Situações problemáticas ou de qualidade deficiente</a:t>
            </a: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600"/>
              </a:spcBef>
              <a:buSzPct val="95000"/>
              <a:buFontTx/>
              <a:buNone/>
              <a:tabLst>
                <a:tab pos="900113" algn="l"/>
              </a:tabLst>
              <a:defRPr/>
            </a:pP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		• Situações de excelência / boas práticas</a:t>
            </a:r>
          </a:p>
          <a:p>
            <a:pPr marL="352425" defTabSz="866775" eaLnBrk="1" hangingPunct="1">
              <a:lnSpc>
                <a:spcPct val="150000"/>
              </a:lnSpc>
              <a:spcBef>
                <a:spcPts val="2400"/>
              </a:spcBef>
              <a:buSzPct val="95000"/>
              <a:buFont typeface="Wingdings" pitchFamily="2" charset="2"/>
              <a:buChar char="Ø"/>
              <a:tabLst>
                <a:tab pos="722313" algn="l"/>
              </a:tabLst>
              <a:defRPr/>
            </a:pPr>
            <a:r>
              <a:rPr lang="pt-PT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Avaliação e ação para melhoria (análise e retroação)</a:t>
            </a:r>
            <a:endParaRPr lang="pt-PT" sz="2000" b="1" dirty="0" smtClean="0">
              <a:solidFill>
                <a:srgbClr val="0000FF"/>
              </a:solidFill>
              <a:ea typeface="ＭＳ Ｐゴシック" pitchFamily="34" charset="-128"/>
            </a:endParaRP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900"/>
              </a:spcBef>
              <a:buSzPct val="95000"/>
              <a:buNone/>
              <a:tabLst>
                <a:tab pos="722313" algn="l"/>
              </a:tabLst>
              <a:defRPr/>
            </a:pP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•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 	Facilita a análise seletiva da informação recolhida</a:t>
            </a: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	</a:t>
            </a:r>
            <a:endParaRPr lang="pt-PT" sz="2000" b="1" i="1" dirty="0" smtClean="0">
              <a:ea typeface="ＭＳ Ｐゴシック" pitchFamily="34" charset="-128"/>
            </a:endParaRP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900"/>
              </a:spcBef>
              <a:buSzPct val="95000"/>
              <a:buFontTx/>
              <a:buNone/>
              <a:tabLst>
                <a:tab pos="722313" algn="l"/>
              </a:tabLst>
              <a:defRPr/>
            </a:pP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•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 	Analisa em profundidade as situações sinalizadas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	</a:t>
            </a:r>
            <a:endParaRPr lang="pt-PT" sz="1800" b="1" i="1" dirty="0" smtClean="0">
              <a:ea typeface="ＭＳ Ｐゴシック" pitchFamily="34" charset="-128"/>
            </a:endParaRP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900"/>
              </a:spcBef>
              <a:buSzPct val="95000"/>
              <a:buFontTx/>
              <a:buNone/>
              <a:tabLst>
                <a:tab pos="722313" algn="l"/>
              </a:tabLst>
              <a:defRPr/>
            </a:pP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•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	Atua (planos de ação para correção/melhoria)</a:t>
            </a:r>
          </a:p>
          <a:p>
            <a:pPr marL="719138" lvl="1" indent="-187325" defTabSz="866775" eaLnBrk="1" hangingPunct="1">
              <a:lnSpc>
                <a:spcPct val="140000"/>
              </a:lnSpc>
              <a:spcBef>
                <a:spcPts val="900"/>
              </a:spcBef>
              <a:buSzPct val="95000"/>
              <a:buFontTx/>
              <a:buNone/>
              <a:tabLst>
                <a:tab pos="722313" algn="l"/>
              </a:tabLst>
              <a:defRPr/>
            </a:pPr>
            <a:r>
              <a:rPr lang="pt-PT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•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	Garante </a:t>
            </a:r>
            <a:r>
              <a:rPr lang="pt-PT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follow-up</a:t>
            </a:r>
            <a:r>
              <a:rPr lang="pt-PT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 dos planos de ação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188640"/>
            <a:ext cx="8070850" cy="1008112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  <a:t>Burocracia ou Melhoria Contínua?</a:t>
            </a:r>
            <a:b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  <a:t/>
            </a:r>
            <a:b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>Sistema “Inteligente”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84168" y="2411596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e </a:t>
            </a:r>
            <a:r>
              <a:rPr lang="pt-PT" u="heavy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sinalizar</a:t>
            </a:r>
            <a:endParaRPr lang="pt-PT" dirty="0">
              <a:solidFill>
                <a:srgbClr val="CC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260649"/>
            <a:ext cx="7653337" cy="792087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  <a:t>Burocracia ou Melhoria Contínua?</a:t>
            </a:r>
            <a:b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  <a:t/>
            </a:r>
            <a:b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>Cultura de Qualidade</a:t>
            </a:r>
            <a:endParaRPr lang="pt-PT" sz="2400" b="1" dirty="0" smtClean="0">
              <a:solidFill>
                <a:srgbClr val="800000"/>
              </a:solidFill>
              <a:ea typeface="ＭＳ Ｐゴシック" pitchFamily="34" charset="-128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43321" y="1484461"/>
            <a:ext cx="8893175" cy="504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SzPct val="95000"/>
              <a:buFont typeface="Wingdings" pitchFamily="-107" charset="2"/>
              <a:buChar char="Ø"/>
              <a:defRPr/>
            </a:pPr>
            <a:r>
              <a:rPr lang="pt-PT" sz="2400" b="1" dirty="0">
                <a:solidFill>
                  <a:srgbClr val="0000FF"/>
                </a:solidFill>
                <a:ea typeface="ＭＳ Ｐゴシック" pitchFamily="-107" charset="-128"/>
              </a:rPr>
              <a:t>Elementos para uma cultura de qualidade (EQAF 2007)</a:t>
            </a:r>
            <a:endParaRPr lang="pt-PT" sz="2400" b="1" dirty="0">
              <a:ea typeface="ＭＳ Ｐゴシック" pitchFamily="-107" charset="-128"/>
            </a:endParaRPr>
          </a:p>
          <a:p>
            <a:pPr marL="742950" lvl="1" indent="-285750">
              <a:lnSpc>
                <a:spcPct val="75000"/>
              </a:lnSpc>
              <a:spcBef>
                <a:spcPct val="80000"/>
              </a:spcBef>
              <a:buSzPct val="95000"/>
              <a:buFontTx/>
              <a:buChar char="•"/>
              <a:defRPr/>
            </a:pPr>
            <a:r>
              <a:rPr lang="pt-PT" sz="2000" b="1" dirty="0">
                <a:ea typeface="ＭＳ Ｐゴシック" pitchFamily="-107" charset="-128"/>
                <a:sym typeface="Wingdings" pitchFamily="-107" charset="2"/>
              </a:rPr>
              <a:t>Clareza de propósito</a:t>
            </a:r>
          </a:p>
          <a:p>
            <a:pPr marL="742950" lvl="1" indent="-285750">
              <a:lnSpc>
                <a:spcPct val="75000"/>
              </a:lnSpc>
              <a:spcBef>
                <a:spcPct val="800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pitchFamily="-107" charset="-128"/>
                <a:sym typeface="Wingdings" pitchFamily="-107" charset="2"/>
              </a:rPr>
              <a:t>Lideranças </a:t>
            </a:r>
            <a:r>
              <a:rPr lang="pt-PT" sz="2000" b="1" dirty="0">
                <a:ea typeface="ＭＳ Ｐゴシック" pitchFamily="-107" charset="-128"/>
                <a:sym typeface="Wingdings" pitchFamily="-107" charset="2"/>
              </a:rPr>
              <a:t>inspiradoras e motivadoras</a:t>
            </a:r>
            <a:endParaRPr lang="pt-PT" sz="2400" b="1" dirty="0">
              <a:ea typeface="ＭＳ Ｐゴシック" pitchFamily="-107" charset="-128"/>
            </a:endParaRPr>
          </a:p>
          <a:p>
            <a:pPr marL="742950" lvl="1" indent="-285750">
              <a:lnSpc>
                <a:spcPct val="75000"/>
              </a:lnSpc>
              <a:spcBef>
                <a:spcPct val="80000"/>
              </a:spcBef>
              <a:buSzPct val="95000"/>
              <a:buFontTx/>
              <a:buChar char="•"/>
              <a:defRPr/>
            </a:pPr>
            <a:r>
              <a:rPr lang="pt-PT" sz="2000" b="1" dirty="0">
                <a:solidFill>
                  <a:srgbClr val="0000FF"/>
                </a:solidFill>
                <a:ea typeface="ＭＳ Ｐゴシック" pitchFamily="-107" charset="-128"/>
              </a:rPr>
              <a:t>Envolvimento da comunidade académica</a:t>
            </a:r>
            <a:endParaRPr lang="pt-PT" b="1" dirty="0">
              <a:solidFill>
                <a:srgbClr val="0000FF"/>
              </a:solidFill>
              <a:ea typeface="ＭＳ Ｐゴシック" pitchFamily="-107" charset="-128"/>
            </a:endParaRPr>
          </a:p>
          <a:p>
            <a:pPr marL="742950" lvl="1" indent="-285750">
              <a:lnSpc>
                <a:spcPct val="75000"/>
              </a:lnSpc>
              <a:spcBef>
                <a:spcPct val="50000"/>
              </a:spcBef>
              <a:buSzPct val="95000"/>
              <a:defRPr/>
            </a:pPr>
            <a:r>
              <a:rPr lang="pt-PT" dirty="0">
                <a:ea typeface="ＭＳ Ｐゴシック" pitchFamily="-107" charset="-128"/>
              </a:rPr>
              <a:t>	</a:t>
            </a:r>
            <a:r>
              <a:rPr lang="pt-PT" dirty="0">
                <a:ea typeface="ＭＳ Ｐゴシック" pitchFamily="-107" charset="-128"/>
                <a:sym typeface="Wingdings" pitchFamily="2" charset="2"/>
              </a:rPr>
              <a:t></a:t>
            </a:r>
            <a:r>
              <a:rPr lang="pt-PT" dirty="0">
                <a:ea typeface="ＭＳ Ｐゴシック" pitchFamily="-107" charset="-128"/>
              </a:rPr>
              <a:t> foco na mudança de comportamento das pessoas</a:t>
            </a:r>
          </a:p>
          <a:p>
            <a:pPr marL="742950" lvl="1" indent="-285750">
              <a:lnSpc>
                <a:spcPct val="75000"/>
              </a:lnSpc>
              <a:spcBef>
                <a:spcPct val="80000"/>
              </a:spcBef>
              <a:buSzPct val="95000"/>
              <a:buFontTx/>
              <a:buChar char="•"/>
              <a:defRPr/>
            </a:pPr>
            <a:r>
              <a:rPr lang="pt-PT" sz="2000" b="1" dirty="0">
                <a:solidFill>
                  <a:srgbClr val="0000FF"/>
                </a:solidFill>
                <a:ea typeface="ＭＳ Ｐゴシック" pitchFamily="-107" charset="-128"/>
              </a:rPr>
              <a:t>Centralidade do estudante</a:t>
            </a:r>
          </a:p>
          <a:p>
            <a:pPr marL="742950" lvl="1" indent="-285750">
              <a:lnSpc>
                <a:spcPct val="75000"/>
              </a:lnSpc>
              <a:spcBef>
                <a:spcPct val="60000"/>
              </a:spcBef>
              <a:buSzPct val="95000"/>
              <a:defRPr/>
            </a:pPr>
            <a:r>
              <a:rPr lang="pt-PT" dirty="0">
                <a:ea typeface="ＭＳ Ｐゴシック" pitchFamily="-107" charset="-128"/>
              </a:rPr>
              <a:t>	- nos processos de aprendizagem</a:t>
            </a:r>
          </a:p>
          <a:p>
            <a:pPr marL="742950" lvl="1" indent="-285750">
              <a:lnSpc>
                <a:spcPct val="75000"/>
              </a:lnSpc>
              <a:spcBef>
                <a:spcPct val="50000"/>
              </a:spcBef>
              <a:buSzPct val="95000"/>
              <a:defRPr/>
            </a:pPr>
            <a:r>
              <a:rPr lang="pt-PT" dirty="0">
                <a:ea typeface="ＭＳ Ｐゴシック" pitchFamily="-107" charset="-128"/>
              </a:rPr>
              <a:t>	- no envolvimento nos processos de avaliação</a:t>
            </a:r>
          </a:p>
          <a:p>
            <a:pPr marL="742950" lvl="1" indent="-285750">
              <a:lnSpc>
                <a:spcPct val="75000"/>
              </a:lnSpc>
              <a:spcBef>
                <a:spcPct val="80000"/>
              </a:spcBef>
              <a:buSzPct val="95000"/>
              <a:buFontTx/>
              <a:buChar char="•"/>
              <a:defRPr/>
            </a:pPr>
            <a:r>
              <a:rPr lang="pt-PT" sz="2000" b="1" dirty="0">
                <a:ea typeface="ＭＳ Ｐゴシック" pitchFamily="-107" charset="-128"/>
              </a:rPr>
              <a:t>Processo integrado e contínuo  de </a:t>
            </a:r>
            <a:r>
              <a:rPr lang="pt-PT" sz="2000" b="1" dirty="0" smtClean="0">
                <a:ea typeface="ＭＳ Ｐゴシック" pitchFamily="-107" charset="-128"/>
              </a:rPr>
              <a:t>autorreflexão</a:t>
            </a:r>
          </a:p>
          <a:p>
            <a:pPr marL="742950" lvl="1" indent="-285750">
              <a:lnSpc>
                <a:spcPct val="75000"/>
              </a:lnSpc>
              <a:spcBef>
                <a:spcPct val="80000"/>
              </a:spcBef>
              <a:buSzPct val="95000"/>
              <a:defRPr/>
            </a:pPr>
            <a:r>
              <a:rPr lang="pt-PT" dirty="0" smtClean="0"/>
              <a:t>	- Gerar sucessivos ciclos de qualidade</a:t>
            </a:r>
            <a:endParaRPr lang="pt-PT" sz="2000" b="1" dirty="0">
              <a:ea typeface="ＭＳ Ｐゴシック" pitchFamily="-107" charset="-128"/>
            </a:endParaRPr>
          </a:p>
          <a:p>
            <a:pPr marL="742950" lvl="1" indent="-285750">
              <a:lnSpc>
                <a:spcPct val="75000"/>
              </a:lnSpc>
              <a:spcBef>
                <a:spcPct val="80000"/>
              </a:spcBef>
              <a:buSzPct val="95000"/>
              <a:buFontTx/>
              <a:buChar char="•"/>
              <a:defRPr/>
            </a:pPr>
            <a:r>
              <a:rPr lang="pt-PT" sz="2000" b="1" dirty="0">
                <a:ea typeface="ＭＳ Ｐゴシック" pitchFamily="-107" charset="-128"/>
              </a:rPr>
              <a:t>Criação de um ambiente apropriado a iniciativas de </a:t>
            </a:r>
            <a:r>
              <a:rPr lang="pt-PT" sz="2000" b="1" dirty="0" smtClean="0">
                <a:ea typeface="ＭＳ Ｐゴシック" pitchFamily="-107" charset="-128"/>
              </a:rPr>
              <a:t>melhoria</a:t>
            </a:r>
            <a:endParaRPr lang="pt-PT" sz="2000" b="1" dirty="0">
              <a:ea typeface="ＭＳ Ｐゴシック" pitchFamily="-107" charset="-128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71550" y="5753100"/>
            <a:ext cx="741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260649"/>
            <a:ext cx="7653337" cy="792087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  <a:t>Burocracia ou Melhoria Contínua?</a:t>
            </a:r>
            <a:b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  <a:t/>
            </a:r>
            <a:br>
              <a:rPr lang="pt-PT" sz="2400" b="1" dirty="0" smtClean="0">
                <a:solidFill>
                  <a:srgbClr val="800000"/>
                </a:solidFill>
                <a:ea typeface="ＭＳ Ｐゴシック" pitchFamily="34" charset="-128"/>
              </a:rPr>
            </a:br>
            <a:r>
              <a:rPr lang="pt-PT" sz="2400" b="1" i="1" dirty="0" smtClean="0">
                <a:solidFill>
                  <a:srgbClr val="800000"/>
                </a:solidFill>
                <a:ea typeface="ＭＳ Ｐゴシック" pitchFamily="34" charset="-128"/>
              </a:rPr>
              <a:t>Avaliação das Aprendizagens</a:t>
            </a:r>
            <a:endParaRPr lang="pt-PT" sz="2400" b="1" dirty="0" smtClean="0">
              <a:solidFill>
                <a:srgbClr val="800000"/>
              </a:solidFill>
              <a:ea typeface="ＭＳ Ｐゴシック" pitchFamily="34" charset="-128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43321" y="1412776"/>
            <a:ext cx="889317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lvl="1">
              <a:spcBef>
                <a:spcPct val="80000"/>
              </a:spcBef>
              <a:buSzPct val="95000"/>
              <a:defRPr/>
            </a:pPr>
            <a:r>
              <a:rPr lang="pt-PT" sz="2000" dirty="0" smtClean="0">
                <a:sym typeface="Wingdings" pitchFamily="-107" charset="2"/>
              </a:rPr>
              <a:t>Os processos de avaliação dos estudantes devem ter em consideração os seguintes aspetos (</a:t>
            </a:r>
            <a:r>
              <a:rPr lang="pt-PT" sz="2000" dirty="0" smtClean="0">
                <a:solidFill>
                  <a:srgbClr val="0000FF"/>
                </a:solidFill>
                <a:sym typeface="Wingdings" pitchFamily="-107" charset="2"/>
              </a:rPr>
              <a:t>ESG 1.3</a:t>
            </a:r>
            <a:r>
              <a:rPr lang="pt-PT" sz="2000" dirty="0" smtClean="0">
                <a:sym typeface="Wingdings" pitchFamily="-107" charset="2"/>
              </a:rPr>
              <a:t>):</a:t>
            </a:r>
            <a:endParaRPr lang="pt-PT" dirty="0">
              <a:ea typeface="ＭＳ Ｐゴシック" pitchFamily="-107" charset="-128"/>
            </a:endParaRPr>
          </a:p>
          <a:p>
            <a:pPr marL="723900" lvl="1" indent="-176213" defTabSz="723900">
              <a:lnSpc>
                <a:spcPct val="80000"/>
              </a:lnSpc>
              <a:spcBef>
                <a:spcPct val="60000"/>
              </a:spcBef>
              <a:buSzPct val="95000"/>
              <a:defRPr/>
            </a:pPr>
            <a:r>
              <a:rPr lang="pt-PT" dirty="0" smtClean="0">
                <a:ea typeface="ＭＳ Ｐゴシック" pitchFamily="-107" charset="-128"/>
              </a:rPr>
              <a:t>-	Os avaliadores devem estar familiarizados com os métodos de avaliação existentes e receber apoio no desenvolvimento das suas competências neste campo; </a:t>
            </a:r>
            <a:endParaRPr lang="pt-PT" dirty="0">
              <a:ea typeface="ＭＳ Ｐゴシック" pitchFamily="-107" charset="-128"/>
            </a:endParaRPr>
          </a:p>
          <a:p>
            <a:pPr marL="723900" lvl="1" indent="-176213" defTabSz="723900">
              <a:lnSpc>
                <a:spcPct val="80000"/>
              </a:lnSpc>
              <a:spcBef>
                <a:spcPct val="50000"/>
              </a:spcBef>
              <a:buSzPct val="95000"/>
              <a:defRPr/>
            </a:pPr>
            <a:r>
              <a:rPr lang="pt-PT" dirty="0" smtClean="0">
                <a:ea typeface="ＭＳ Ｐゴシック" pitchFamily="-107" charset="-128"/>
              </a:rPr>
              <a:t>-	Os critérios e métodos de avaliação, </a:t>
            </a:r>
            <a:r>
              <a:rPr lang="pt-PT" u="sng" dirty="0" smtClean="0">
                <a:ea typeface="ＭＳ Ｐゴシック" pitchFamily="-107" charset="-128"/>
              </a:rPr>
              <a:t>bem como os critérios de correção</a:t>
            </a:r>
            <a:r>
              <a:rPr lang="pt-PT" dirty="0" smtClean="0">
                <a:ea typeface="ＭＳ Ｐゴシック" pitchFamily="-107" charset="-128"/>
              </a:rPr>
              <a:t>, devem ser previamente publicitados; </a:t>
            </a:r>
            <a:endParaRPr lang="en-US" dirty="0" smtClean="0"/>
          </a:p>
          <a:p>
            <a:pPr marL="723900" lvl="1" indent="-176213" defTabSz="723900">
              <a:lnSpc>
                <a:spcPct val="80000"/>
              </a:lnSpc>
              <a:spcBef>
                <a:spcPct val="50000"/>
              </a:spcBef>
              <a:buSzPct val="95000"/>
              <a:defRPr/>
            </a:pPr>
            <a:r>
              <a:rPr lang="pt-PT" dirty="0" smtClean="0"/>
              <a:t>-	A avaliação deve permitir aos estudantes demonstrar em que medida os objetivos de aprendizagem foram alcançados. Os estudantes devem receber </a:t>
            </a:r>
            <a:r>
              <a:rPr lang="pt-PT" i="1" dirty="0" smtClean="0"/>
              <a:t>feedback</a:t>
            </a:r>
            <a:r>
              <a:rPr lang="pt-PT" dirty="0" smtClean="0"/>
              <a:t> da avaliação, associado a aconselhamento sobre os processos de aprendizagem quando necessário; </a:t>
            </a:r>
            <a:endParaRPr lang="en-US" dirty="0" smtClean="0"/>
          </a:p>
          <a:p>
            <a:pPr marL="723900" lvl="1" indent="-176213" defTabSz="723900">
              <a:lnSpc>
                <a:spcPct val="80000"/>
              </a:lnSpc>
              <a:spcBef>
                <a:spcPct val="50000"/>
              </a:spcBef>
              <a:buSzPct val="95000"/>
              <a:defRPr/>
            </a:pPr>
            <a:r>
              <a:rPr lang="pt-PT" dirty="0" smtClean="0"/>
              <a:t>-	Sempre que possível, a avaliação deve ser efetuada por mais do que um examinador; </a:t>
            </a:r>
            <a:endParaRPr lang="en-US" dirty="0" smtClean="0"/>
          </a:p>
          <a:p>
            <a:pPr marL="723900" lvl="1" indent="-176213" defTabSz="723900">
              <a:lnSpc>
                <a:spcPct val="80000"/>
              </a:lnSpc>
              <a:spcBef>
                <a:spcPct val="50000"/>
              </a:spcBef>
              <a:buSzPct val="95000"/>
              <a:defRPr/>
            </a:pPr>
            <a:r>
              <a:rPr lang="pt-PT" dirty="0" smtClean="0"/>
              <a:t>-	As regras de avaliação devem ter em conta circunstâncias mitigadoras; </a:t>
            </a:r>
            <a:endParaRPr lang="en-US" dirty="0" smtClean="0"/>
          </a:p>
          <a:p>
            <a:pPr marL="723900" lvl="1" indent="-176213" defTabSz="723900">
              <a:lnSpc>
                <a:spcPct val="80000"/>
              </a:lnSpc>
              <a:spcBef>
                <a:spcPct val="50000"/>
              </a:spcBef>
              <a:buSzPct val="95000"/>
              <a:defRPr/>
            </a:pPr>
            <a:r>
              <a:rPr lang="pt-PT" dirty="0" smtClean="0"/>
              <a:t>-	A avaliação deve ser consistente, aplicada de forma justa a todos os estudantes e realizada de acordo com os procedimentos instituídos;</a:t>
            </a:r>
            <a:endParaRPr lang="en-US" dirty="0" smtClean="0"/>
          </a:p>
          <a:p>
            <a:pPr marL="723900" lvl="1" indent="-176213" defTabSz="723900">
              <a:lnSpc>
                <a:spcPct val="80000"/>
              </a:lnSpc>
              <a:spcBef>
                <a:spcPct val="50000"/>
              </a:spcBef>
              <a:buSzPct val="95000"/>
              <a:defRPr/>
            </a:pPr>
            <a:r>
              <a:rPr lang="pt-PT" dirty="0" smtClean="0"/>
              <a:t>-	Deverá existir um procedimento formal de recurso.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39913" y="3596823"/>
            <a:ext cx="47484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b="1" dirty="0" smtClean="0"/>
              <a:t>Mais informação disponível em</a:t>
            </a:r>
          </a:p>
          <a:p>
            <a:endParaRPr lang="pt-PT" sz="2400" b="1" dirty="0" smtClean="0"/>
          </a:p>
          <a:p>
            <a:pPr algn="ctr"/>
            <a:r>
              <a:rPr lang="pt-PT" sz="3200" b="1" dirty="0" smtClean="0">
                <a:hlinkClick r:id="rId3"/>
              </a:rPr>
              <a:t>www.a3es.pt</a:t>
            </a:r>
            <a:r>
              <a:rPr lang="pt-PT" sz="2800" b="1" dirty="0" smtClean="0"/>
              <a:t> </a:t>
            </a:r>
            <a:endParaRPr lang="pt-PT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27497" y="1465620"/>
            <a:ext cx="4180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Obrigado pela atenção!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99592" y="1340669"/>
            <a:ext cx="8064896" cy="439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4200"/>
              </a:spcBef>
              <a:buSzPct val="95000"/>
              <a:buFont typeface="Wingdings" pitchFamily="2" charset="2"/>
              <a:buChar char="v"/>
            </a:pPr>
            <a:r>
              <a:rPr lang="pt-PT" sz="2400" b="1" dirty="0" smtClean="0"/>
              <a:t>Quadro da avaliação externa em Portugal</a:t>
            </a:r>
          </a:p>
          <a:p>
            <a:pPr marL="342900" indent="-342900">
              <a:lnSpc>
                <a:spcPct val="90000"/>
              </a:lnSpc>
              <a:spcBef>
                <a:spcPts val="4200"/>
              </a:spcBef>
              <a:buSzPct val="95000"/>
              <a:buFont typeface="Wingdings" pitchFamily="2" charset="2"/>
              <a:buChar char="v"/>
            </a:pPr>
            <a:r>
              <a:rPr lang="pt-PT" sz="2400" b="1" dirty="0" smtClean="0"/>
              <a:t>Modelos de auditoria institucional – Porquê?</a:t>
            </a:r>
          </a:p>
          <a:p>
            <a:pPr marL="342900" indent="-342900">
              <a:lnSpc>
                <a:spcPct val="90000"/>
              </a:lnSpc>
              <a:spcBef>
                <a:spcPts val="4200"/>
              </a:spcBef>
              <a:buSzPct val="95000"/>
              <a:buFont typeface="Wingdings" pitchFamily="2" charset="2"/>
              <a:buChar char="v"/>
            </a:pPr>
            <a:r>
              <a:rPr lang="pt-PT" sz="2400" b="1" dirty="0" smtClean="0"/>
              <a:t>Modelo de auditoria da A3ES</a:t>
            </a:r>
          </a:p>
          <a:p>
            <a:pPr marL="742950" lvl="1" indent="-285750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</a:pPr>
            <a:r>
              <a:rPr lang="pt-PT" sz="2000" b="1" dirty="0" smtClean="0"/>
              <a:t>Princípios orientadores e objetivos</a:t>
            </a:r>
          </a:p>
          <a:p>
            <a:pPr marL="342900" indent="-342900">
              <a:lnSpc>
                <a:spcPct val="90000"/>
              </a:lnSpc>
              <a:spcBef>
                <a:spcPts val="4200"/>
              </a:spcBef>
              <a:buSzPct val="95000"/>
              <a:buFont typeface="Wingdings" pitchFamily="2" charset="2"/>
              <a:buChar char="v"/>
            </a:pPr>
            <a:r>
              <a:rPr lang="pt-PT" sz="2400" b="1" dirty="0" smtClean="0"/>
              <a:t>Contributo para a melhoria contínua?</a:t>
            </a:r>
          </a:p>
          <a:p>
            <a:pPr marL="742950" lvl="1" indent="-285750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</a:pPr>
            <a:r>
              <a:rPr lang="pt-PT" sz="2000" b="1" dirty="0" smtClean="0"/>
              <a:t>Ênfase dos ESG na aprendizagem centrada no estudante</a:t>
            </a:r>
          </a:p>
          <a:p>
            <a:pPr marL="342900" indent="-342900">
              <a:lnSpc>
                <a:spcPct val="90000"/>
              </a:lnSpc>
              <a:spcBef>
                <a:spcPts val="4200"/>
              </a:spcBef>
              <a:buSzPct val="95000"/>
              <a:buFont typeface="Wingdings" pitchFamily="2" charset="2"/>
              <a:buChar char="v"/>
            </a:pPr>
            <a:endParaRPr lang="pt-PT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1640" y="2780928"/>
            <a:ext cx="6624736" cy="15841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40518" y="404664"/>
            <a:ext cx="8135938" cy="503337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pitchFamily="34" charset="-128"/>
              </a:rPr>
              <a:t>A Garantia da Qualidade no Ensino Superior</a:t>
            </a:r>
            <a:endParaRPr lang="pt-PT" sz="2000" b="1" i="1" dirty="0" smtClean="0">
              <a:solidFill>
                <a:srgbClr val="800000"/>
              </a:solidFill>
              <a:ea typeface="ＭＳ Ｐゴシック" pitchFamily="34" charset="-128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95536" y="1988840"/>
            <a:ext cx="842493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  <a:spcAft>
                <a:spcPts val="2400"/>
              </a:spcAft>
              <a:buSzPct val="95000"/>
              <a:defRPr/>
            </a:pPr>
            <a:r>
              <a:rPr lang="pt-PT" sz="2400" b="1" dirty="0" smtClean="0"/>
              <a:t>Princípio fundamental</a:t>
            </a:r>
            <a:endParaRPr lang="pt-PT" sz="2400" dirty="0">
              <a:ea typeface="ＭＳ Ｐゴシック" pitchFamily="-107" charset="-128"/>
            </a:endParaRPr>
          </a:p>
          <a:p>
            <a:pPr marL="1166813" lvl="1" indent="-19050">
              <a:spcBef>
                <a:spcPts val="1200"/>
              </a:spcBef>
              <a:buSzPct val="95000"/>
              <a:defRPr/>
            </a:pPr>
            <a:r>
              <a:rPr lang="pt-PT" b="1" dirty="0" smtClean="0"/>
              <a:t>	</a:t>
            </a:r>
            <a:r>
              <a:rPr lang="pt-PT" sz="2000" b="1" i="1" dirty="0" smtClean="0"/>
              <a:t>A qualidade e a garantia da qualidade são</a:t>
            </a:r>
          </a:p>
          <a:p>
            <a:pPr marL="1166813" lvl="1" indent="-19050">
              <a:spcBef>
                <a:spcPts val="1200"/>
              </a:spcBef>
              <a:buSzPct val="95000"/>
              <a:defRPr/>
            </a:pPr>
            <a:r>
              <a:rPr lang="pt-PT" sz="2000" b="1" i="1" dirty="0" smtClean="0"/>
              <a:t>	responsabilidade, em primeiro lugar, das próprias</a:t>
            </a:r>
          </a:p>
          <a:p>
            <a:pPr marL="1166813" lvl="1" indent="-19050">
              <a:spcBef>
                <a:spcPts val="1200"/>
              </a:spcBef>
              <a:buSzPct val="95000"/>
              <a:defRPr/>
            </a:pPr>
            <a:r>
              <a:rPr lang="pt-PT" sz="2000" b="1" i="1" dirty="0" smtClean="0"/>
              <a:t>	instituições de ensino superior</a:t>
            </a:r>
            <a:endParaRPr lang="pt-PT" b="1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5383"/>
            <a:ext cx="8135938" cy="503337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pitchFamily="34" charset="-128"/>
              </a:rPr>
              <a:t>O Quadro da Avaliação Externa em Portugal</a:t>
            </a:r>
            <a:endParaRPr lang="pt-PT" sz="2000" b="1" i="1" dirty="0" smtClean="0">
              <a:solidFill>
                <a:srgbClr val="800000"/>
              </a:solidFill>
              <a:ea typeface="ＭＳ Ｐゴシック" pitchFamily="34" charset="-128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95536" y="1916832"/>
            <a:ext cx="856895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ts val="3000"/>
              </a:spcBef>
              <a:buSzPct val="95000"/>
              <a:buFont typeface="Wingdings" pitchFamily="-107" charset="2"/>
              <a:buChar char="Ø"/>
              <a:defRPr/>
            </a:pPr>
            <a:r>
              <a:rPr lang="pt-PT" sz="2400" b="1" dirty="0" smtClean="0"/>
              <a:t>Realidade:</a:t>
            </a:r>
            <a:endParaRPr lang="pt-PT" sz="2400" b="1" dirty="0" smtClean="0">
              <a:ea typeface="ＭＳ Ｐゴシック" pitchFamily="-107" charset="-128"/>
            </a:endParaRPr>
          </a:p>
          <a:p>
            <a:pPr marL="742950" lvl="1" indent="-285750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  <a:defRPr/>
            </a:pPr>
            <a:r>
              <a:rPr lang="pt-PT" sz="2000" b="1" dirty="0" smtClean="0"/>
              <a:t>Paradigma de Acreditação Programática</a:t>
            </a:r>
          </a:p>
          <a:p>
            <a:pPr marL="982663" lvl="1" indent="-177800">
              <a:lnSpc>
                <a:spcPct val="90000"/>
              </a:lnSpc>
              <a:spcBef>
                <a:spcPts val="1200"/>
              </a:spcBef>
              <a:buSzPct val="95000"/>
              <a:defRPr/>
            </a:pPr>
            <a:r>
              <a:rPr lang="pt-PT" b="1" dirty="0" smtClean="0"/>
              <a:t>-	Submissão periódica de todos os programas de ensino conducentes a grau (ciclos de estudos) a um processo de acreditação </a:t>
            </a:r>
            <a:r>
              <a:rPr lang="pt-PT" dirty="0" smtClean="0"/>
              <a:t>(</a:t>
            </a:r>
            <a:r>
              <a:rPr lang="pt-PT" i="1" dirty="0" err="1" smtClean="0"/>
              <a:t>ex</a:t>
            </a:r>
            <a:r>
              <a:rPr lang="pt-PT" i="1" dirty="0" smtClean="0"/>
              <a:t> ante</a:t>
            </a:r>
            <a:r>
              <a:rPr lang="pt-PT" dirty="0" smtClean="0"/>
              <a:t> e </a:t>
            </a:r>
            <a:r>
              <a:rPr lang="pt-PT" i="1" dirty="0" err="1" smtClean="0"/>
              <a:t>ex</a:t>
            </a:r>
            <a:r>
              <a:rPr lang="pt-PT" i="1" dirty="0" smtClean="0"/>
              <a:t> </a:t>
            </a:r>
            <a:r>
              <a:rPr lang="pt-PT" i="1" dirty="0" err="1" smtClean="0"/>
              <a:t>post</a:t>
            </a:r>
            <a:r>
              <a:rPr lang="pt-PT" dirty="0" smtClean="0"/>
              <a:t>)</a:t>
            </a:r>
          </a:p>
          <a:p>
            <a:pPr marL="742950" lvl="1" indent="-285750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  <a:defRPr/>
            </a:pPr>
            <a:r>
              <a:rPr lang="pt-PT" sz="2000" b="1" dirty="0" smtClean="0"/>
              <a:t>Escrutínio dos procedimentos internos de garantia da qualidade </a:t>
            </a:r>
            <a:r>
              <a:rPr lang="pt-PT" sz="2000" dirty="0" smtClean="0"/>
              <a:t>(de forma fragmentada, por CE)</a:t>
            </a:r>
          </a:p>
          <a:p>
            <a:pPr marL="742950" lvl="1" indent="-285750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solidFill>
                  <a:srgbClr val="C00000"/>
                </a:solidFill>
              </a:rPr>
              <a:t>Processo trabalhoso e caro</a:t>
            </a:r>
          </a:p>
          <a:p>
            <a:pPr marL="742950" lvl="1" indent="-285750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solidFill>
                  <a:srgbClr val="C00000"/>
                </a:solidFill>
              </a:rPr>
              <a:t>Falta de confiança nas IES!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5383"/>
            <a:ext cx="8135938" cy="503337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pitchFamily="34" charset="-128"/>
              </a:rPr>
              <a:t>O Quadro da Avaliação Externa em Portugal</a:t>
            </a:r>
            <a:endParaRPr lang="pt-PT" sz="2000" b="1" i="1" dirty="0" smtClean="0">
              <a:solidFill>
                <a:srgbClr val="800000"/>
              </a:solidFill>
              <a:ea typeface="ＭＳ Ｐゴシック" pitchFamily="34" charset="-128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95536" y="1772816"/>
            <a:ext cx="856895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ts val="3000"/>
              </a:spcBef>
              <a:buSzPct val="95000"/>
              <a:buFont typeface="Wingdings" pitchFamily="-107" charset="2"/>
              <a:buChar char="Ø"/>
              <a:defRPr/>
            </a:pPr>
            <a:r>
              <a:rPr lang="pt-PT" sz="2400" b="1" dirty="0" smtClean="0"/>
              <a:t>Desafio: Como inverter a situação?</a:t>
            </a:r>
          </a:p>
          <a:p>
            <a:pPr marL="742950" lvl="1" indent="-285750">
              <a:lnSpc>
                <a:spcPct val="90000"/>
              </a:lnSpc>
              <a:spcBef>
                <a:spcPts val="3600"/>
              </a:spcBef>
              <a:buSzPct val="95000"/>
              <a:buFontTx/>
              <a:buChar char="•"/>
              <a:defRPr/>
            </a:pPr>
            <a:r>
              <a:rPr lang="pt-PT" sz="2000" b="1" dirty="0" smtClean="0"/>
              <a:t>Evoluir para modelos alternativos de avaliação/acreditação</a:t>
            </a:r>
          </a:p>
          <a:p>
            <a:pPr marL="1255713" lvl="1" indent="-273050">
              <a:lnSpc>
                <a:spcPct val="90000"/>
              </a:lnSpc>
              <a:spcBef>
                <a:spcPts val="1800"/>
              </a:spcBef>
              <a:buSzPct val="95000"/>
              <a:buFontTx/>
              <a:buChar char="-"/>
              <a:defRPr/>
            </a:pPr>
            <a:r>
              <a:rPr lang="pt-PT" b="1" dirty="0" smtClean="0"/>
              <a:t>Mais leves</a:t>
            </a:r>
          </a:p>
          <a:p>
            <a:pPr marL="1255713" lvl="1" indent="-273050">
              <a:lnSpc>
                <a:spcPct val="90000"/>
              </a:lnSpc>
              <a:spcBef>
                <a:spcPts val="1800"/>
              </a:spcBef>
              <a:buSzPct val="95000"/>
              <a:buFontTx/>
              <a:buChar char="-"/>
              <a:defRPr/>
            </a:pPr>
            <a:r>
              <a:rPr lang="pt-PT" b="1" dirty="0" smtClean="0"/>
              <a:t>Igualmente eficazes</a:t>
            </a:r>
          </a:p>
          <a:p>
            <a:pPr marL="1255713" lvl="1" indent="-273050">
              <a:lnSpc>
                <a:spcPct val="90000"/>
              </a:lnSpc>
              <a:spcBef>
                <a:spcPts val="1800"/>
              </a:spcBef>
              <a:buSzPct val="95000"/>
              <a:buFontTx/>
              <a:buChar char="-"/>
              <a:defRPr/>
            </a:pPr>
            <a:r>
              <a:rPr lang="pt-PT" b="1" dirty="0" smtClean="0"/>
              <a:t>Socialmente aceites</a:t>
            </a:r>
          </a:p>
          <a:p>
            <a:pPr marL="742950" lvl="1" indent="-285750">
              <a:lnSpc>
                <a:spcPct val="90000"/>
              </a:lnSpc>
              <a:spcBef>
                <a:spcPts val="3600"/>
              </a:spcBef>
              <a:buSzPct val="95000"/>
              <a:buFontTx/>
              <a:buChar char="•"/>
              <a:defRPr/>
            </a:pPr>
            <a:r>
              <a:rPr lang="pt-PT" sz="2000" b="1" dirty="0" smtClean="0"/>
              <a:t>Objetivo: devolver às IES a responsabilidade pela qualidade</a:t>
            </a:r>
          </a:p>
          <a:p>
            <a:pPr marL="355600" lvl="1" indent="-355600">
              <a:lnSpc>
                <a:spcPct val="90000"/>
              </a:lnSpc>
              <a:spcBef>
                <a:spcPts val="3600"/>
              </a:spcBef>
              <a:buSzPct val="95000"/>
              <a:defRPr/>
            </a:pPr>
            <a:r>
              <a:rPr lang="pt-PT" sz="2400" b="1" dirty="0" smtClean="0">
                <a:sym typeface="Wingdings"/>
              </a:rPr>
              <a:t></a:t>
            </a:r>
            <a:r>
              <a:rPr lang="pt-PT" sz="2000" b="1" dirty="0" smtClean="0">
                <a:sym typeface="Wingdings"/>
              </a:rPr>
              <a:t>	Primeiro r</a:t>
            </a:r>
            <a:r>
              <a:rPr lang="pt-PT" sz="2000" b="1" dirty="0" smtClean="0"/>
              <a:t>equisito: </a:t>
            </a:r>
            <a:r>
              <a:rPr lang="pt-PT" sz="2000" b="1" dirty="0" smtClean="0">
                <a:solidFill>
                  <a:srgbClr val="C00000"/>
                </a:solidFill>
              </a:rPr>
              <a:t>restaurar a confiança no ensino superior</a:t>
            </a:r>
          </a:p>
          <a:p>
            <a:pPr marL="742950" lvl="1" indent="-285750">
              <a:lnSpc>
                <a:spcPct val="90000"/>
              </a:lnSpc>
              <a:spcBef>
                <a:spcPct val="75000"/>
              </a:spcBef>
              <a:buSzPct val="95000"/>
              <a:buFontTx/>
              <a:buChar char="•"/>
              <a:defRPr/>
            </a:pPr>
            <a:endParaRPr lang="pt-PT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352928" cy="4824536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2400"/>
              </a:spcBef>
              <a:buSzPct val="95000"/>
              <a:buFont typeface="Wingdings" pitchFamily="-107" charset="2"/>
              <a:buChar char="Ø"/>
            </a:pPr>
            <a:r>
              <a:rPr lang="pt-PT" sz="2400" b="1" dirty="0" smtClean="0"/>
              <a:t>O ciclo de avaliação/acreditação 2012-2016</a:t>
            </a:r>
          </a:p>
          <a:p>
            <a:pPr lvl="1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</a:pPr>
            <a:r>
              <a:rPr lang="pt-PT" sz="2000" b="1" dirty="0" smtClean="0"/>
              <a:t>Garantir que todo o sistema cumpre os níveis de qualidade exigidos </a:t>
            </a:r>
            <a:r>
              <a:rPr lang="pt-PT" sz="2000" b="1" dirty="0" smtClean="0">
                <a:solidFill>
                  <a:srgbClr val="C00000"/>
                </a:solidFill>
              </a:rPr>
              <a:t>(limpar o sistema)</a:t>
            </a:r>
            <a:endParaRPr lang="en-GB" sz="2000" b="1" i="1" dirty="0" smtClean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  <a:spcBef>
                <a:spcPts val="1800"/>
              </a:spcBef>
              <a:buSzPct val="95000"/>
              <a:buNone/>
            </a:pPr>
            <a:r>
              <a:rPr lang="pt-PT" sz="1800" b="1" dirty="0" smtClean="0"/>
              <a:t>	-	Dar visibilidade ao impacto da avaliação/acreditação</a:t>
            </a:r>
          </a:p>
          <a:p>
            <a:pPr>
              <a:lnSpc>
                <a:spcPct val="90000"/>
              </a:lnSpc>
              <a:spcBef>
                <a:spcPts val="5400"/>
              </a:spcBef>
              <a:buSzPct val="95000"/>
              <a:buFont typeface="Wingdings" pitchFamily="-107" charset="2"/>
              <a:buChar char="Ø"/>
            </a:pPr>
            <a:r>
              <a:rPr lang="pt-PT" sz="2400" b="1" dirty="0" smtClean="0"/>
              <a:t>Credibilidade dos Sistemas Internos de Garantia da Qualidade</a:t>
            </a:r>
          </a:p>
          <a:p>
            <a:pPr lvl="1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</a:pPr>
            <a:r>
              <a:rPr lang="pt-PT" sz="2000" b="1" dirty="0" smtClean="0"/>
              <a:t>Garantir a eficácia dos SIGQ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SzPct val="95000"/>
              <a:buNone/>
            </a:pPr>
            <a:r>
              <a:rPr lang="pt-PT" sz="1800" b="1" dirty="0" smtClean="0"/>
              <a:t>	-	Contributo do processo de Auditoria/Certificação dos SIGQ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SzPct val="95000"/>
              <a:buNone/>
            </a:pPr>
            <a:endParaRPr lang="en-GB" sz="2000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589483" y="404664"/>
            <a:ext cx="7654925" cy="503237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pitchFamily="-107" charset="-128"/>
              </a:rPr>
              <a:t>Restaurar Confiança – Que Estratégia?</a:t>
            </a:r>
            <a:endParaRPr lang="pt-PT" sz="2400" b="1" u="sng" dirty="0" smtClean="0">
              <a:solidFill>
                <a:srgbClr val="8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569325" cy="48245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600"/>
              </a:spcBef>
              <a:buSzPct val="95000"/>
              <a:buFont typeface="Wingdings" charset="2"/>
              <a:buChar char="Ø"/>
              <a:defRPr/>
            </a:pPr>
            <a:r>
              <a:rPr lang="pt-PT" sz="2400" b="1" dirty="0" smtClean="0"/>
              <a:t>Melhoria de processos e de recursos</a:t>
            </a:r>
          </a:p>
          <a:p>
            <a:pPr lvl="1" eaLnBrk="1" hangingPunct="1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Relatórios de autoavaliação: denotam mais consistência e melhores indicadores </a:t>
            </a:r>
            <a:r>
              <a:rPr lang="pt-PT" sz="2000" dirty="0" smtClean="0">
                <a:ea typeface="ＭＳ Ｐゴシック" charset="-128"/>
              </a:rPr>
              <a:t>(e.g., recursos humanos)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Cumprimento de condições/recomendações nos casos de acreditação condicional </a:t>
            </a:r>
            <a:r>
              <a:rPr lang="pt-PT" sz="2000" dirty="0" smtClean="0">
                <a:ea typeface="ＭＳ Ｐゴシック" charset="-128"/>
              </a:rPr>
              <a:t>(relatórios de </a:t>
            </a:r>
            <a:r>
              <a:rPr lang="pt-PT" sz="2000" i="1" dirty="0" smtClean="0">
                <a:ea typeface="ＭＳ Ｐゴシック" charset="-128"/>
              </a:rPr>
              <a:t>follow-up</a:t>
            </a:r>
            <a:r>
              <a:rPr lang="pt-PT" sz="2000" dirty="0" smtClean="0">
                <a:ea typeface="ＭＳ Ｐゴシック" charset="-128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3600"/>
              </a:spcBef>
              <a:buSzPct val="95000"/>
              <a:buFont typeface="Wingdings" charset="2"/>
              <a:buChar char="Ø"/>
              <a:defRPr/>
            </a:pPr>
            <a:r>
              <a:rPr lang="pt-PT" sz="2400" b="1" dirty="0" smtClean="0"/>
              <a:t>Autorregulação da oferta educativa por parte das IES</a:t>
            </a:r>
          </a:p>
          <a:p>
            <a:pPr lvl="1" eaLnBrk="1" hangingPunct="1">
              <a:lnSpc>
                <a:spcPct val="90000"/>
              </a:lnSpc>
              <a:spcBef>
                <a:spcPts val="24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Cerca de 40% da oferta reformulada ou cancelada desde 2009/10 </a:t>
            </a:r>
            <a:r>
              <a:rPr lang="pt-PT" sz="1800" b="1" dirty="0" smtClean="0">
                <a:ea typeface="ＭＳ Ｐゴシック" charset="-128"/>
              </a:rPr>
              <a:t>(menos de 3% em resultado de decisão negativa!)</a:t>
            </a:r>
            <a:endParaRPr lang="pt-PT" sz="2000" b="1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3600"/>
              </a:spcBef>
              <a:buSzPct val="95000"/>
              <a:buFont typeface="Wingdings" charset="2"/>
              <a:buChar char="Ø"/>
              <a:defRPr/>
            </a:pPr>
            <a:r>
              <a:rPr lang="pt-PT" sz="2400" b="1" dirty="0" smtClean="0"/>
              <a:t>Dinâmica de desenvolvimento de sistemas internos de garantia da qualidade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260648"/>
            <a:ext cx="8064698" cy="57606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2400" b="1" u="sng" dirty="0" smtClean="0">
                <a:solidFill>
                  <a:srgbClr val="800000"/>
                </a:solidFill>
                <a:ea typeface="ＭＳ Ｐゴシック" pitchFamily="-107" charset="-128"/>
              </a:rPr>
              <a:t>Restaurar Confiança – Resultados?</a:t>
            </a:r>
            <a:endParaRPr lang="pt-PT" sz="2400" b="1" i="1" u="sng" dirty="0" smtClean="0">
              <a:solidFill>
                <a:srgbClr val="800000"/>
              </a:solidFill>
              <a:ea typeface="ＭＳ Ｐゴシック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836712"/>
            <a:ext cx="59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u="sng" dirty="0" smtClean="0">
                <a:solidFill>
                  <a:srgbClr val="800000"/>
                </a:solidFill>
                <a:ea typeface="ＭＳ Ｐゴシック" charset="-128"/>
              </a:rPr>
              <a:t>Perceção de Impacto dos Processos de Acreditação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uiExpand="1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84784"/>
            <a:ext cx="8229600" cy="51125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5000"/>
              </a:spcBef>
              <a:buSzPct val="95000"/>
              <a:buFont typeface="Wingdings" charset="2"/>
              <a:buChar char="Ø"/>
              <a:defRPr/>
            </a:pPr>
            <a:r>
              <a:rPr lang="pt-PT" sz="2400" b="1" dirty="0" smtClean="0">
                <a:ea typeface="ＭＳ Ｐゴシック" charset="-128"/>
              </a:rPr>
              <a:t>Auditoria Institucional: Porquê?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SzPct val="95000"/>
              <a:buFont typeface="Wingdings" charset="2"/>
              <a:buChar char="Ø"/>
              <a:defRPr/>
            </a:pPr>
            <a:endParaRPr lang="pt-PT" sz="24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lvl="1" eaLnBrk="1" hangingPunct="1">
              <a:lnSpc>
                <a:spcPct val="110000"/>
              </a:lnSpc>
              <a:spcBef>
                <a:spcPts val="15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Pouco valor acrescentado na </a:t>
            </a:r>
            <a:r>
              <a:rPr lang="pt-PT" sz="2000" b="1" u="sng" dirty="0" smtClean="0">
                <a:ea typeface="ＭＳ Ｐゴシック" charset="-128"/>
              </a:rPr>
              <a:t>repetição</a:t>
            </a:r>
            <a:r>
              <a:rPr lang="pt-PT" sz="2000" b="1" dirty="0" smtClean="0">
                <a:ea typeface="ＭＳ Ｐゴシック" charset="-128"/>
              </a:rPr>
              <a:t> de um ciclo de acreditação de programas</a:t>
            </a:r>
          </a:p>
          <a:p>
            <a:pPr lvl="1" eaLnBrk="1" hangingPunct="1">
              <a:lnSpc>
                <a:spcPct val="110000"/>
              </a:lnSpc>
              <a:spcBef>
                <a:spcPts val="24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As IES têm demonstrado ser capazes de uma maior responsabilização e transparência na garantia da qualidade.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buSzPct val="95000"/>
              <a:buNone/>
              <a:defRPr/>
            </a:pPr>
            <a:r>
              <a:rPr lang="pt-PT" sz="2000" b="1" dirty="0" smtClean="0">
                <a:ea typeface="ＭＳ Ｐゴシック" charset="-128"/>
              </a:rPr>
              <a:t>	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buSzPct val="95000"/>
              <a:buNone/>
              <a:defRPr/>
            </a:pPr>
            <a:endParaRPr lang="pt-PT" sz="2000" b="1" dirty="0" smtClean="0">
              <a:ea typeface="ＭＳ Ｐゴシック" charset="-128"/>
            </a:endParaRPr>
          </a:p>
          <a:p>
            <a:pPr marL="355600" lvl="1" indent="-355600" eaLnBrk="1" hangingPunct="1">
              <a:lnSpc>
                <a:spcPct val="110000"/>
              </a:lnSpc>
              <a:spcBef>
                <a:spcPts val="600"/>
              </a:spcBef>
              <a:buSzPct val="95000"/>
              <a:buNone/>
              <a:defRPr/>
            </a:pPr>
            <a:r>
              <a:rPr lang="pt-PT" sz="2000" b="1" dirty="0" smtClean="0">
                <a:sym typeface="Wingdings"/>
              </a:rPr>
              <a:t></a:t>
            </a:r>
            <a:r>
              <a:rPr lang="pt-PT" sz="1800" b="1" dirty="0" smtClean="0">
                <a:sym typeface="Wingdings"/>
              </a:rPr>
              <a:t>	</a:t>
            </a:r>
            <a:r>
              <a:rPr lang="pt-PT" sz="2000" b="1" dirty="0" smtClean="0">
                <a:ea typeface="ＭＳ Ｐゴシック" charset="-128"/>
              </a:rPr>
              <a:t>Existem, portanto, melhores condições para a adoção de mecanismos mais leves de garantia externa da qualidade, centrando a atenção nos mecanismos internos.</a:t>
            </a:r>
            <a:endParaRPr lang="pt-PT" sz="2000" b="1" dirty="0" smtClean="0">
              <a:solidFill>
                <a:srgbClr val="0000FF"/>
              </a:solidFill>
              <a:ea typeface="ＭＳ Ｐゴシック" charset="-128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SzPct val="95000"/>
              <a:buNone/>
              <a:tabLst>
                <a:tab pos="1882775" algn="l"/>
                <a:tab pos="2238375" algn="l"/>
              </a:tabLst>
              <a:defRPr/>
            </a:pPr>
            <a:endParaRPr lang="pt-PT" sz="2000" b="1" dirty="0" smtClean="0">
              <a:solidFill>
                <a:srgbClr val="0000FF"/>
              </a:solidFill>
              <a:ea typeface="ＭＳ Ｐゴシック" charset="-128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SzPct val="95000"/>
              <a:buNone/>
              <a:tabLst>
                <a:tab pos="1882775" algn="l"/>
                <a:tab pos="2238375" algn="l"/>
              </a:tabLst>
              <a:defRPr/>
            </a:pPr>
            <a:endParaRPr lang="pt-PT" sz="2000" b="1" dirty="0" smtClean="0">
              <a:solidFill>
                <a:srgbClr val="0000FF"/>
              </a:solidFill>
              <a:ea typeface="ＭＳ Ｐゴシック" charset="-128"/>
            </a:endParaRPr>
          </a:p>
          <a:p>
            <a:pPr lvl="1" eaLnBrk="1" hangingPunct="1">
              <a:lnSpc>
                <a:spcPct val="110000"/>
              </a:lnSpc>
              <a:spcBef>
                <a:spcPts val="1800"/>
              </a:spcBef>
              <a:buSzPct val="95000"/>
              <a:buFontTx/>
              <a:buChar char="•"/>
              <a:defRPr/>
            </a:pPr>
            <a:endParaRPr lang="pt-PT" sz="2000" b="1" dirty="0" smtClean="0">
              <a:solidFill>
                <a:srgbClr val="0000FF"/>
              </a:solidFill>
              <a:ea typeface="ＭＳ Ｐゴシック" charset="-128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SzPct val="95000"/>
              <a:buNone/>
              <a:defRPr/>
            </a:pPr>
            <a:endParaRPr lang="pt-PT" sz="2000" b="1" dirty="0" smtClean="0">
              <a:ea typeface="ＭＳ Ｐゴシック" charset="-128"/>
              <a:hlinkClick r:id="rId2"/>
            </a:endParaRP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SzPct val="95000"/>
              <a:buNone/>
              <a:defRPr/>
            </a:pPr>
            <a:endParaRPr lang="pt-PT" sz="2000" b="1" dirty="0" smtClean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589483" y="404813"/>
            <a:ext cx="8158981" cy="503237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charset="-128"/>
              </a:rPr>
              <a:t>Solução – Modelos de Auditoria Institucional</a:t>
            </a:r>
            <a:endParaRPr lang="pt-PT" sz="2400" b="1" dirty="0" smtClean="0">
              <a:solidFill>
                <a:srgbClr val="8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96752"/>
            <a:ext cx="8424738" cy="532859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5000"/>
              </a:spcBef>
              <a:buSzPct val="95000"/>
              <a:buFont typeface="Wingdings" charset="2"/>
              <a:buChar char="Ø"/>
              <a:defRPr/>
            </a:pPr>
            <a:r>
              <a:rPr lang="pt-PT" sz="2400" b="1" dirty="0" smtClean="0">
                <a:ea typeface="ＭＳ Ｐゴシック" charset="-128"/>
              </a:rPr>
              <a:t>Apoio às IES no desenvolvimento dos seus SIGQ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Processo partilhado de definição e adoção de </a:t>
            </a:r>
            <a:r>
              <a:rPr lang="pt-PT" sz="2000" b="1" i="1" dirty="0" smtClean="0">
                <a:ea typeface="ＭＳ Ｐゴシック" charset="-128"/>
              </a:rPr>
              <a:t>Referenciais para os SIGQ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Indução de processos de </a:t>
            </a:r>
            <a:r>
              <a:rPr lang="pt-PT" sz="2000" b="1" i="1" dirty="0" smtClean="0">
                <a:ea typeface="ＭＳ Ｐゴシック" charset="-128"/>
              </a:rPr>
              <a:t>Melhoria Contínua</a:t>
            </a:r>
            <a:endParaRPr lang="pt-PT" sz="2000" b="1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spcBef>
                <a:spcPts val="3000"/>
              </a:spcBef>
              <a:buSzPct val="95000"/>
              <a:buFont typeface="Wingdings" charset="2"/>
              <a:buChar char="Ø"/>
              <a:defRPr/>
            </a:pPr>
            <a:r>
              <a:rPr lang="pt-PT" sz="2400" b="1" dirty="0" smtClean="0">
                <a:ea typeface="ＭＳ Ｐゴシック" charset="-128"/>
              </a:rPr>
              <a:t>Preparação do próximo ciclo de acreditação</a:t>
            </a:r>
            <a:endParaRPr lang="pt-PT" sz="24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Desenvolver uma abordagem “</a:t>
            </a:r>
            <a:r>
              <a:rPr lang="pt-PT" sz="2000" b="1" i="1" dirty="0" smtClean="0">
                <a:ea typeface="ＭＳ Ｐゴシック" charset="-128"/>
              </a:rPr>
              <a:t>mais leve</a:t>
            </a:r>
            <a:r>
              <a:rPr lang="pt-PT" sz="2000" b="1" dirty="0" smtClean="0">
                <a:ea typeface="ＭＳ Ｐゴシック" charset="-128"/>
              </a:rPr>
              <a:t>” que permita uma simplificação seletiva de procedimentos</a:t>
            </a:r>
            <a:endParaRPr lang="pt-PT" sz="24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A ser discutido e consensualizado com as IES</a:t>
            </a:r>
          </a:p>
          <a:p>
            <a:pPr eaLnBrk="1" hangingPunct="1">
              <a:lnSpc>
                <a:spcPct val="80000"/>
              </a:lnSpc>
              <a:spcBef>
                <a:spcPts val="3000"/>
              </a:spcBef>
              <a:buSzPct val="95000"/>
              <a:buFont typeface="Wingdings" charset="2"/>
              <a:buChar char="Ø"/>
              <a:defRPr/>
            </a:pPr>
            <a:r>
              <a:rPr lang="pt-PT" sz="2400" b="1" dirty="0" smtClean="0">
                <a:ea typeface="ＭＳ Ｐゴシック" charset="-128"/>
              </a:rPr>
              <a:t>Pressupostos para a simplificação de procedimentos</a:t>
            </a:r>
            <a:endParaRPr lang="pt-PT" sz="24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SIGQ certificado (</a:t>
            </a:r>
            <a:r>
              <a:rPr lang="pt-PT" sz="2000" b="1" dirty="0" smtClean="0">
                <a:solidFill>
                  <a:srgbClr val="CC6600"/>
                </a:solidFill>
                <a:ea typeface="ＭＳ Ｐゴシック" charset="-128"/>
              </a:rPr>
              <a:t>selo de confiança</a:t>
            </a:r>
            <a:r>
              <a:rPr lang="pt-PT" sz="2000" b="1" dirty="0" smtClean="0">
                <a:ea typeface="ＭＳ Ｐゴシック" charset="-128"/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Parâmetros de qualidade acima de níveis predefinidos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SzPct val="95000"/>
              <a:buFontTx/>
              <a:buChar char="•"/>
              <a:defRPr/>
            </a:pPr>
            <a:r>
              <a:rPr lang="pt-PT" sz="2000" b="1" dirty="0" smtClean="0">
                <a:ea typeface="ＭＳ Ｐゴシック" charset="-128"/>
              </a:rPr>
              <a:t>Historial no ciclo 2012/2016 de avaliação/acreditação</a:t>
            </a:r>
          </a:p>
          <a:p>
            <a:pPr lvl="1" eaLnBrk="1" hangingPunct="1">
              <a:lnSpc>
                <a:spcPct val="110000"/>
              </a:lnSpc>
              <a:spcBef>
                <a:spcPts val="1800"/>
              </a:spcBef>
              <a:buSzPct val="95000"/>
              <a:buFontTx/>
              <a:buChar char="•"/>
              <a:defRPr/>
            </a:pPr>
            <a:endParaRPr lang="pt-PT" sz="2000" b="1" dirty="0" smtClean="0">
              <a:ea typeface="ＭＳ Ｐゴシック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589483" y="260648"/>
            <a:ext cx="8158981" cy="503237"/>
          </a:xfrm>
        </p:spPr>
        <p:txBody>
          <a:bodyPr/>
          <a:lstStyle/>
          <a:p>
            <a:pPr eaLnBrk="1" hangingPunct="1"/>
            <a:r>
              <a:rPr lang="pt-PT" sz="2400" b="1" u="sng" dirty="0" smtClean="0">
                <a:solidFill>
                  <a:srgbClr val="800000"/>
                </a:solidFill>
                <a:ea typeface="ＭＳ Ｐゴシック" charset="-128"/>
              </a:rPr>
              <a:t>Modelo de Auditoria da A3ES</a:t>
            </a:r>
            <a:endParaRPr lang="pt-PT" sz="2400" b="1" dirty="0" smtClean="0">
              <a:solidFill>
                <a:srgbClr val="8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4953</TotalTime>
  <Words>517</Words>
  <Application>Microsoft Office PowerPoint</Application>
  <PresentationFormat>On-screen Show (4:3)</PresentationFormat>
  <Paragraphs>125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AUDITORIA DE SISTEMAS INTERNOS DE GARANTIA DA QUALIDADE   Enquadramento, princípios e objetivos    Escola Superior de Hotelaria e Turismo   Estoril  19 de abril de 2016</vt:lpstr>
      <vt:lpstr>Slide 2</vt:lpstr>
      <vt:lpstr>A Garantia da Qualidade no Ensino Superior</vt:lpstr>
      <vt:lpstr>O Quadro da Avaliação Externa em Portugal</vt:lpstr>
      <vt:lpstr>O Quadro da Avaliação Externa em Portugal</vt:lpstr>
      <vt:lpstr>Restaurar Confiança – Que Estratégia?</vt:lpstr>
      <vt:lpstr>Restaurar Confiança – Resultados?</vt:lpstr>
      <vt:lpstr>Solução – Modelos de Auditoria Institucional</vt:lpstr>
      <vt:lpstr>Modelo de Auditoria da A3ES</vt:lpstr>
      <vt:lpstr>Modelo de Auditoria da A3ES</vt:lpstr>
      <vt:lpstr>Âmbito e Objetivos</vt:lpstr>
      <vt:lpstr>Burocracia ou Melhoria Contínua?</vt:lpstr>
      <vt:lpstr>Burocracia ou Melhoria Contínua?  Sistema “Inteligente”</vt:lpstr>
      <vt:lpstr>Burocracia ou Melhoria Contínua?  Cultura de Qualidade</vt:lpstr>
      <vt:lpstr>Burocracia ou Melhoria Contínua?  Avaliação das Aprendizagens</vt:lpstr>
      <vt:lpstr>Slide 16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PORTUGUESE SYSTEM FOR QUALITY ASSURANCE IN HIGHER EDUCATION</dc:title>
  <dc:creator>Administrator</dc:creator>
  <cp:lastModifiedBy>Isabel Santos</cp:lastModifiedBy>
  <cp:revision>402</cp:revision>
  <dcterms:created xsi:type="dcterms:W3CDTF">2010-07-02T08:48:30Z</dcterms:created>
  <dcterms:modified xsi:type="dcterms:W3CDTF">2016-04-17T20:40:09Z</dcterms:modified>
</cp:coreProperties>
</file>